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1" r:id="rId5"/>
    <p:sldId id="264" r:id="rId6"/>
    <p:sldId id="265" r:id="rId7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9"/>
    </p:embeddedFont>
    <p:embeddedFont>
      <p:font typeface="Roboto" panose="02000000000000000000" pitchFamily="2" charset="0"/>
      <p:regular r:id="rId10"/>
      <p:bold r:id="rId11"/>
      <p:italic r:id="rId12"/>
      <p:boldItalic r:id="rId13"/>
    </p:embeddedFont>
    <p:embeddedFont>
      <p:font typeface="Sitka Display Semibold" pitchFamily="2" charset="0"/>
      <p:bold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gWnPHS0eL7QO8kd6KdxGB4XI2N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0dbe89acdd_0_2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g20dbe89acdd_0_2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g20dbe89acdd_0_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0dbe89acdd_0_2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20dbe89acdd_0_2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g20dbe89acdd_0_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0dbe89acdd_0_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dbe89acdd_0_2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20dbe89acdd_0_2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20dbe89acdd_0_2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0dbe89acdd_0_2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20dbe89acdd_0_2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0dbe89acdd_0_2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g20dbe89acdd_0_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20dbe89acdd_0_2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20dbe89acdd_0_2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20dbe89acdd_0_2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0dbe89acdd_0_2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0dbe89acdd_0_2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g20dbe89acdd_0_2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g20dbe89acdd_0_2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0dbe89acdd_0_2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20dbe89acdd_0_2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20dbe89acdd_0_2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g20dbe89acdd_0_2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20dbe89acdd_0_2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0dbe89acdd_0_2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g20dbe89acdd_0_2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0dbe89acdd_0_23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20dbe89acdd_0_2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g20dbe89acdd_0_2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g20dbe89acdd_0_23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g20dbe89acdd_0_2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0dbe89acdd_0_2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g20dbe89acdd_0_2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0dbe89acdd_0_2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g20dbe89acdd_0_2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g20dbe89acdd_0_2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09600" y="55050"/>
            <a:ext cx="7772401" cy="50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>
            <a:spLocks noGrp="1"/>
          </p:cNvSpPr>
          <p:nvPr>
            <p:ph type="ctrTitle"/>
          </p:nvPr>
        </p:nvSpPr>
        <p:spPr>
          <a:xfrm>
            <a:off x="483513" y="89477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4700" b="1" dirty="0"/>
              <a:t>Global EV &amp; Hydrogen Market</a:t>
            </a:r>
            <a:endParaRPr sz="47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BB3B8-083C-67B6-E131-BB5F1D730FDA}"/>
              </a:ext>
            </a:extLst>
          </p:cNvPr>
          <p:cNvSpPr txBox="1"/>
          <p:nvPr/>
        </p:nvSpPr>
        <p:spPr>
          <a:xfrm>
            <a:off x="4629151" y="2988059"/>
            <a:ext cx="300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tx1">
                    <a:lumMod val="95000"/>
                  </a:schemeClr>
                </a:solidFill>
              </a:rPr>
              <a:t>Ankit Pandey - 437949</a:t>
            </a:r>
          </a:p>
          <a:p>
            <a:r>
              <a:rPr lang="en-IN" sz="1800" dirty="0">
                <a:solidFill>
                  <a:schemeClr val="tx1">
                    <a:lumMod val="95000"/>
                  </a:schemeClr>
                </a:solidFill>
              </a:rPr>
              <a:t>Husnain Mustafa - 454398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/>
              <a:t>Introduction</a:t>
            </a:r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72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556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b="1" dirty="0">
                <a:solidFill>
                  <a:schemeClr val="dk1"/>
                </a:solidFill>
              </a:rPr>
              <a:t>Global EV market value to reach $802.81 billion by 2027: </a:t>
            </a:r>
            <a:r>
              <a:rPr lang="en-US" sz="1100" dirty="0">
                <a:solidFill>
                  <a:schemeClr val="dk1"/>
                </a:solidFill>
              </a:rPr>
              <a:t>The EV market is growing rapidly, with significant investments from both private and public sectors.</a:t>
            </a:r>
          </a:p>
          <a:p>
            <a:pPr marL="342900" lvl="0" indent="-3556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100" dirty="0">
              <a:solidFill>
                <a:schemeClr val="dk1"/>
              </a:solidFill>
            </a:endParaRPr>
          </a:p>
          <a:p>
            <a:pPr marL="342900" lvl="0" indent="-3556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b="1" dirty="0">
                <a:solidFill>
                  <a:schemeClr val="dk1"/>
                </a:solidFill>
              </a:rPr>
              <a:t>Key regions leading in EV adoption: </a:t>
            </a:r>
            <a:r>
              <a:rPr lang="en-US" sz="1100" dirty="0">
                <a:solidFill>
                  <a:schemeClr val="dk1"/>
                </a:solidFill>
              </a:rPr>
              <a:t>China, Europe, USA: China leads with expected sales of 9.1 million units in 2024, capturing 40% of the market.</a:t>
            </a:r>
          </a:p>
          <a:p>
            <a:pPr marL="342900" lvl="0" indent="-3556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100" dirty="0">
              <a:solidFill>
                <a:schemeClr val="dk1"/>
              </a:solidFill>
            </a:endParaRPr>
          </a:p>
          <a:p>
            <a:pPr marL="342900" lvl="0" indent="-3556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100" b="1" dirty="0">
                <a:solidFill>
                  <a:schemeClr val="dk1"/>
                </a:solidFill>
              </a:rPr>
              <a:t>Market penetration rates: </a:t>
            </a:r>
            <a:r>
              <a:rPr lang="en-US" sz="1100" dirty="0">
                <a:solidFill>
                  <a:schemeClr val="dk1"/>
                </a:solidFill>
              </a:rPr>
              <a:t>Europe is projected to reach 3.9 million units (24.2% market share) and the USA 2.2 million units (12.5% penetration rate) by 2024</a:t>
            </a:r>
            <a:r>
              <a:rPr lang="en-US" sz="1100" b="1" dirty="0">
                <a:solidFill>
                  <a:schemeClr val="dk1"/>
                </a:solidFill>
              </a:rPr>
              <a:t>.</a:t>
            </a:r>
          </a:p>
        </p:txBody>
      </p:sp>
      <p:pic>
        <p:nvPicPr>
          <p:cNvPr id="75" name="Google Shape;7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825" y="1481625"/>
            <a:ext cx="3875976" cy="218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"/>
              </a:spcBef>
              <a:spcAft>
                <a:spcPts val="120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In key regions, the market dynamics are as follows:</a:t>
            </a:r>
            <a:endParaRPr dirty="0"/>
          </a:p>
        </p:txBody>
      </p:sp>
      <p:sp>
        <p:nvSpPr>
          <p:cNvPr id="81" name="Google Shape;81;p6"/>
          <p:cNvSpPr txBox="1">
            <a:spLocks noGrp="1"/>
          </p:cNvSpPr>
          <p:nvPr>
            <p:ph type="body" idx="1"/>
          </p:nvPr>
        </p:nvSpPr>
        <p:spPr>
          <a:xfrm>
            <a:off x="457200" y="1188072"/>
            <a:ext cx="3247465" cy="3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6550" algn="l" rtl="0">
              <a:spcBef>
                <a:spcPts val="24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Development of Smart Charging Networks</a:t>
            </a:r>
            <a:r>
              <a:rPr lang="en-US" sz="11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</a:p>
          <a:p>
            <a:pPr marL="800100" lvl="1" indent="-336550">
              <a:spcBef>
                <a:spcPts val="240"/>
              </a:spcBef>
              <a:buSzPts val="1100"/>
              <a:buChar char="●"/>
            </a:pPr>
            <a:endParaRPr lang="en-US" sz="700" dirty="0">
              <a:solidFill>
                <a:srgbClr val="ECECEC"/>
              </a:solidFill>
              <a:highlight>
                <a:srgbClr val="212121"/>
              </a:highlight>
              <a:latin typeface="ui-sans-serif"/>
            </a:endParaRPr>
          </a:p>
          <a:p>
            <a:pPr marL="800100" lvl="1" indent="-336550">
              <a:spcBef>
                <a:spcPts val="240"/>
              </a:spcBef>
              <a:buSzPts val="1100"/>
              <a:buChar char="●"/>
            </a:pPr>
            <a:r>
              <a:rPr lang="en-US" sz="12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itka Display Semibold" pitchFamily="2" charset="0"/>
              </a:rPr>
              <a:t>Establish a network of smart EV charging stations integrated with real-time data analytics and mobile applications to optimize charging schedules, monitor usage, and provide dynamic pricing.</a:t>
            </a:r>
            <a:endParaRPr lang="en-US" sz="1200" dirty="0">
              <a:solidFill>
                <a:srgbClr val="ECECEC"/>
              </a:solidFill>
              <a:highlight>
                <a:srgbClr val="212121"/>
              </a:highlight>
              <a:latin typeface="Sitka Display Semibold" pitchFamily="2" charset="0"/>
            </a:endParaRPr>
          </a:p>
          <a:p>
            <a:pPr marL="6350" lvl="0" indent="0" algn="l" rtl="0">
              <a:spcBef>
                <a:spcPts val="240"/>
              </a:spcBef>
              <a:spcAft>
                <a:spcPts val="0"/>
              </a:spcAft>
              <a:buSzPts val="1100"/>
              <a:buNone/>
            </a:pPr>
            <a:endParaRPr lang="en-US" sz="11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marL="6350" lvl="0" indent="0" algn="l" rtl="0">
              <a:spcBef>
                <a:spcPts val="240"/>
              </a:spcBef>
              <a:spcAft>
                <a:spcPts val="0"/>
              </a:spcAft>
              <a:buSzPts val="1100"/>
              <a:buNone/>
            </a:pPr>
            <a:endParaRPr lang="en-US" sz="1100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marL="342900" lvl="0" indent="-336550" algn="l" rtl="0">
              <a:spcBef>
                <a:spcPts val="240"/>
              </a:spcBef>
              <a:spcAft>
                <a:spcPts val="0"/>
              </a:spcAft>
              <a:buSzPts val="1100"/>
              <a:buChar char="●"/>
            </a:pPr>
            <a:r>
              <a:rPr lang="en-IN" sz="11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EV Fleet Management Solutions</a:t>
            </a:r>
          </a:p>
          <a:p>
            <a:pPr marL="800100" lvl="1" indent="-336550">
              <a:lnSpc>
                <a:spcPct val="100000"/>
              </a:lnSpc>
              <a:spcBef>
                <a:spcPts val="240"/>
              </a:spcBef>
              <a:buSzPts val="1100"/>
              <a:buChar char="●"/>
            </a:pPr>
            <a:r>
              <a:rPr lang="en-US" sz="12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itka Display Semibold" pitchFamily="2" charset="0"/>
              </a:rPr>
              <a:t>Offer comprehensive EV fleet management services for logistics companies, public transport, and corporate fleets</a:t>
            </a:r>
          </a:p>
        </p:txBody>
      </p:sp>
      <p:sp>
        <p:nvSpPr>
          <p:cNvPr id="82" name="Google Shape;82;p6"/>
          <p:cNvSpPr txBox="1"/>
          <p:nvPr/>
        </p:nvSpPr>
        <p:spPr>
          <a:xfrm>
            <a:off x="5029200" y="3733800"/>
            <a:ext cx="320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C3D34-839F-42BB-30C6-FA6A56E6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188072"/>
            <a:ext cx="4343399" cy="356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DBB296-54C1-E088-16DD-6788AE87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Baskerville Old Face" panose="02020602080505020303" pitchFamily="18" charset="0"/>
              </a:rPr>
              <a:t>EV ecosystem in Poland</a:t>
            </a:r>
          </a:p>
        </p:txBody>
      </p:sp>
      <p:pic>
        <p:nvPicPr>
          <p:cNvPr id="2052" name="Picture 4" descr="EV Klub Polska">
            <a:extLst>
              <a:ext uri="{FF2B5EF4-FFF2-40B4-BE49-F238E27FC236}">
                <a16:creationId xmlns:a16="http://schemas.microsoft.com/office/drawing/2014/main" id="{3B9F13E8-FF08-1DF0-0A1F-56F83665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0" y="1600200"/>
            <a:ext cx="2143125" cy="211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vaDrive">
            <a:extLst>
              <a:ext uri="{FF2B5EF4-FFF2-40B4-BE49-F238E27FC236}">
                <a16:creationId xmlns:a16="http://schemas.microsoft.com/office/drawing/2014/main" id="{AB7E1C7F-256F-6E16-7D7B-917EA1FC6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7" y="1600200"/>
            <a:ext cx="2143125" cy="211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locity">
            <a:extLst>
              <a:ext uri="{FF2B5EF4-FFF2-40B4-BE49-F238E27FC236}">
                <a16:creationId xmlns:a16="http://schemas.microsoft.com/office/drawing/2014/main" id="{E4C61392-86B7-8D1C-7F5A-86273849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4" y="1584326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231C2-643E-7001-FF7A-97A5EBA346DF}"/>
              </a:ext>
            </a:extLst>
          </p:cNvPr>
          <p:cNvSpPr txBox="1"/>
          <p:nvPr/>
        </p:nvSpPr>
        <p:spPr>
          <a:xfrm>
            <a:off x="913927" y="3900488"/>
            <a:ext cx="1658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Infra Management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60DB3-D3AE-0B0C-C241-92A91F160FA2}"/>
              </a:ext>
            </a:extLst>
          </p:cNvPr>
          <p:cNvSpPr txBox="1"/>
          <p:nvPr/>
        </p:nvSpPr>
        <p:spPr>
          <a:xfrm>
            <a:off x="3500437" y="3900488"/>
            <a:ext cx="190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 fleet management Solutions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A5818-F016-D7C0-DC24-62FB11CA46F3}"/>
              </a:ext>
            </a:extLst>
          </p:cNvPr>
          <p:cNvSpPr txBox="1"/>
          <p:nvPr/>
        </p:nvSpPr>
        <p:spPr>
          <a:xfrm>
            <a:off x="6514860" y="3900488"/>
            <a:ext cx="177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Electric B2C Charging Solutions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dirty="0"/>
              <a:t>Business Point of View:</a:t>
            </a:r>
            <a:endParaRPr dirty="0"/>
          </a:p>
        </p:txBody>
      </p:sp>
      <p:sp>
        <p:nvSpPr>
          <p:cNvPr id="121" name="Google Shape;121;p11"/>
          <p:cNvSpPr txBox="1">
            <a:spLocks noGrp="1"/>
          </p:cNvSpPr>
          <p:nvPr>
            <p:ph type="body" idx="1"/>
          </p:nvPr>
        </p:nvSpPr>
        <p:spPr>
          <a:xfrm>
            <a:off x="157163" y="1462813"/>
            <a:ext cx="4114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Specializing in EV Leasing and Charging Stations.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4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Wide range of electric cars and adoption support.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US" sz="1400" b="0" i="0" dirty="0">
              <a:solidFill>
                <a:schemeClr val="dk1"/>
              </a:solidFill>
              <a:effectLst/>
              <a:highlight>
                <a:srgbClr val="2121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4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Easing the switch to electric vehicles for businesses and individuals.</a:t>
            </a:r>
            <a:endParaRPr lang="en-US" sz="1400" dirty="0">
              <a:solidFill>
                <a:schemeClr val="dk1"/>
              </a:solidFill>
              <a:highlight>
                <a:srgbClr val="2121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076" name="Picture 4" descr="Beev raises €3M to facilitate the transition to Electric Vehicles">
            <a:extLst>
              <a:ext uri="{FF2B5EF4-FFF2-40B4-BE49-F238E27FC236}">
                <a16:creationId xmlns:a16="http://schemas.microsoft.com/office/drawing/2014/main" id="{8E3B0858-5798-7A87-0801-1DB8334A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717945"/>
            <a:ext cx="4660900" cy="34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/>
              <a:t>Conclusion</a:t>
            </a:r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Summary of key findings: The EV market is poised for significant growth, driven by technological advancements and strong policy support.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Policy recommendations: Governments should continue to provide incentives, invest in infrastructure, and support research and development.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Strategic investment opportunities: Investing in battery technology, charging infrastructure, and EV manufacturing can yield substantial returns.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</a:rPr>
              <a:t>Importance of public awareness: Raising public awareness through campaigns can accelerate EV adoption and foster market growth.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29" name="Google Shape;129;p14"/>
          <p:cNvSpPr txBox="1"/>
          <p:nvPr/>
        </p:nvSpPr>
        <p:spPr>
          <a:xfrm>
            <a:off x="304800" y="304800"/>
            <a:ext cx="30000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570038"/>
            <a:ext cx="4267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304</Words>
  <Application>Microsoft Office PowerPoint</Application>
  <PresentationFormat>On-screen Show (16:9)</PresentationFormat>
  <Paragraphs>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ui-sans-serif</vt:lpstr>
      <vt:lpstr>Baskerville Old Face</vt:lpstr>
      <vt:lpstr>Calibri</vt:lpstr>
      <vt:lpstr>Arial</vt:lpstr>
      <vt:lpstr>Sitka Display Semibold</vt:lpstr>
      <vt:lpstr>Roboto</vt:lpstr>
      <vt:lpstr>Simple Dark</vt:lpstr>
      <vt:lpstr>Global EV &amp; Hydrogen Market</vt:lpstr>
      <vt:lpstr>Introduction</vt:lpstr>
      <vt:lpstr>In key regions, the market dynamics are as follows:</vt:lpstr>
      <vt:lpstr>EV ecosystem in Poland</vt:lpstr>
      <vt:lpstr>Business Point of View: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EV &amp; Hydrogen Analysis</dc:title>
  <dc:creator>AnkitPandey</dc:creator>
  <cp:lastModifiedBy>Ankit Pandey</cp:lastModifiedBy>
  <cp:revision>2</cp:revision>
  <dcterms:created xsi:type="dcterms:W3CDTF">2013-01-27T09:14:16Z</dcterms:created>
  <dcterms:modified xsi:type="dcterms:W3CDTF">2024-05-26T17:16:53Z</dcterms:modified>
</cp:coreProperties>
</file>